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6ACBAB-7911-4946-884F-6E964561CFB2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64F03-9458-48D3-849D-9BDF53103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6ACBAB-7911-4946-884F-6E964561CFB2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64F03-9458-48D3-849D-9BDF53103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6ACBAB-7911-4946-884F-6E964561CFB2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64F03-9458-48D3-849D-9BDF53103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6ACBAB-7911-4946-884F-6E964561CFB2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64F03-9458-48D3-849D-9BDF53103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6ACBAB-7911-4946-884F-6E964561CFB2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64F03-9458-48D3-849D-9BDF53103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6ACBAB-7911-4946-884F-6E964561CFB2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64F03-9458-48D3-849D-9BDF53103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6ACBAB-7911-4946-884F-6E964561CFB2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64F03-9458-48D3-849D-9BDF53103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6ACBAB-7911-4946-884F-6E964561CFB2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64F03-9458-48D3-849D-9BDF53103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6ACBAB-7911-4946-884F-6E964561CFB2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64F03-9458-48D3-849D-9BDF53103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6ACBAB-7911-4946-884F-6E964561CFB2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64F03-9458-48D3-849D-9BDF53103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6ACBAB-7911-4946-884F-6E964561CFB2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64F03-9458-48D3-849D-9BDF53103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F6ACBAB-7911-4946-884F-6E964561CFB2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4364F03-9458-48D3-849D-9BDF531031B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700" dirty="0" smtClean="0"/>
              <a:t>Краткая </a:t>
            </a:r>
            <a:br>
              <a:rPr lang="ru-RU" sz="2700" dirty="0" smtClean="0"/>
            </a:br>
            <a:r>
              <a:rPr lang="ru-RU" sz="2700" dirty="0" smtClean="0"/>
              <a:t>ПРЕЗЕНТАЦИЯ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ОСНОВНОЙ</a:t>
            </a:r>
            <a:br>
              <a:rPr lang="ru-RU" sz="2700" dirty="0" smtClean="0"/>
            </a:br>
            <a:r>
              <a:rPr lang="ru-RU" sz="2700" dirty="0" smtClean="0"/>
              <a:t>ОБРАЗОВАТЕЛЬНОЙ</a:t>
            </a:r>
            <a:br>
              <a:rPr lang="ru-RU" sz="2700" dirty="0" smtClean="0"/>
            </a:br>
            <a:r>
              <a:rPr lang="ru-RU" sz="2700" dirty="0" smtClean="0"/>
              <a:t>ПРОГРАММЫ ГБДОУ д/с № 52</a:t>
            </a:r>
            <a:br>
              <a:rPr lang="ru-RU" sz="2700" dirty="0" smtClean="0"/>
            </a:br>
            <a:r>
              <a:rPr lang="ru-RU" sz="2700" dirty="0" smtClean="0"/>
              <a:t>Красносельского района</a:t>
            </a:r>
            <a:br>
              <a:rPr lang="ru-RU" sz="2700" dirty="0" smtClean="0"/>
            </a:br>
            <a:r>
              <a:rPr lang="ru-RU" sz="2700" dirty="0" smtClean="0"/>
              <a:t>Санкт-Петербурга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602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2246313" y="274638"/>
            <a:ext cx="6897687" cy="1425575"/>
          </a:xfrm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r>
              <a:rPr lang="ru-RU" sz="2000" dirty="0" smtClean="0"/>
              <a:t>Содержание Образовательных областей  зависит от возрастных и индивидуальных  особенностей детей, определяется  целями и задачами программы и реализуется в различных видах деятельности. 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87624" y="2708920"/>
            <a:ext cx="2138536" cy="1274440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Требования к структуре образовательно й программы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635896" y="2924944"/>
            <a:ext cx="2160240" cy="1296144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Требования к</a:t>
            </a:r>
          </a:p>
          <a:p>
            <a:pPr algn="ctr"/>
            <a:r>
              <a:rPr lang="ru-RU" dirty="0" smtClean="0"/>
              <a:t>условиям</a:t>
            </a:r>
          </a:p>
          <a:p>
            <a:pPr algn="ctr"/>
            <a:r>
              <a:rPr lang="ru-RU" dirty="0" smtClean="0"/>
              <a:t>реализации</a:t>
            </a:r>
          </a:p>
          <a:p>
            <a:pPr algn="ctr"/>
            <a:r>
              <a:rPr lang="ru-RU" dirty="0" smtClean="0"/>
              <a:t>Программы   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084168" y="3346140"/>
            <a:ext cx="2160239" cy="1234988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Требования к</a:t>
            </a:r>
          </a:p>
          <a:p>
            <a:pPr algn="ctr"/>
            <a:r>
              <a:rPr lang="ru-RU" dirty="0" smtClean="0"/>
              <a:t>результатам</a:t>
            </a:r>
          </a:p>
          <a:p>
            <a:pPr algn="ctr"/>
            <a:r>
              <a:rPr lang="ru-RU" dirty="0" smtClean="0"/>
              <a:t>программы</a:t>
            </a:r>
            <a:endParaRPr lang="ru-RU" dirty="0"/>
          </a:p>
        </p:txBody>
      </p:sp>
      <p:pic>
        <p:nvPicPr>
          <p:cNvPr id="14" name="Рисунок 13" descr="hello_html_m7e6dae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701" y="4581128"/>
            <a:ext cx="1966595" cy="14230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556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427913" cy="490537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Условия реализации программы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72078" y="476672"/>
            <a:ext cx="1728192" cy="302433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Материально-технические</a:t>
            </a:r>
          </a:p>
          <a:p>
            <a:pPr algn="ctr"/>
            <a:r>
              <a:rPr lang="ru-RU" sz="1200" dirty="0" smtClean="0"/>
              <a:t>Соответствуют санитарным нормам, правилам пожарной безопасности, возрастным и индивидуальным особенностям детей Каждая группа имеет пространственную среду, оборудование, учебные комплекты в соответствии с возрастом детей</a:t>
            </a:r>
            <a:endParaRPr lang="ru-RU" sz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40330" y="620688"/>
            <a:ext cx="2902024" cy="4154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/>
              <a:t>Психолого</a:t>
            </a:r>
            <a:r>
              <a:rPr lang="ru-RU" sz="1200" b="1" dirty="0" smtClean="0"/>
              <a:t> – педагогические:</a:t>
            </a:r>
          </a:p>
          <a:p>
            <a:pPr algn="ctr"/>
            <a:r>
              <a:rPr lang="ru-RU" dirty="0" smtClean="0"/>
              <a:t>-</a:t>
            </a:r>
            <a:r>
              <a:rPr lang="ru-RU" sz="1200" dirty="0" smtClean="0"/>
              <a:t>Уважение к человеческому</a:t>
            </a:r>
          </a:p>
          <a:p>
            <a:pPr algn="ctr"/>
            <a:r>
              <a:rPr lang="ru-RU" sz="1200" dirty="0" smtClean="0"/>
              <a:t>достоинству детей, формирование и</a:t>
            </a:r>
          </a:p>
          <a:p>
            <a:pPr algn="ctr"/>
            <a:r>
              <a:rPr lang="ru-RU" sz="1200" dirty="0" smtClean="0"/>
              <a:t>поддержка их положительной</a:t>
            </a:r>
          </a:p>
          <a:p>
            <a:pPr algn="ctr"/>
            <a:r>
              <a:rPr lang="ru-RU" sz="1200" dirty="0" smtClean="0"/>
              <a:t>Самооценки</a:t>
            </a:r>
            <a:endParaRPr lang="ru-RU" dirty="0"/>
          </a:p>
          <a:p>
            <a:pPr algn="ctr"/>
            <a:r>
              <a:rPr lang="ru-RU" sz="1200" dirty="0" smtClean="0"/>
              <a:t>Использование форм и методов</a:t>
            </a:r>
          </a:p>
          <a:p>
            <a:pPr algn="ctr"/>
            <a:r>
              <a:rPr lang="ru-RU" sz="1200" dirty="0" smtClean="0"/>
              <a:t>работы, соответствующих возрасту,</a:t>
            </a:r>
          </a:p>
          <a:p>
            <a:pPr algn="ctr"/>
            <a:r>
              <a:rPr lang="ru-RU" sz="1200" dirty="0" smtClean="0"/>
              <a:t>индивидуальным особенностям</a:t>
            </a:r>
          </a:p>
          <a:p>
            <a:pPr algn="ctr"/>
            <a:r>
              <a:rPr lang="ru-RU" sz="1200" dirty="0" smtClean="0"/>
              <a:t>Построение образовательной</a:t>
            </a:r>
          </a:p>
          <a:p>
            <a:pPr algn="ctr"/>
            <a:r>
              <a:rPr lang="ru-RU" sz="1200" dirty="0" smtClean="0"/>
              <a:t>деятельности на основе</a:t>
            </a:r>
          </a:p>
          <a:p>
            <a:pPr algn="ctr"/>
            <a:r>
              <a:rPr lang="ru-RU" sz="1200" dirty="0" smtClean="0"/>
              <a:t>взаимодействия взрослых с детьми</a:t>
            </a:r>
          </a:p>
          <a:p>
            <a:pPr algn="ctr"/>
            <a:r>
              <a:rPr lang="ru-RU" sz="1200" dirty="0" smtClean="0"/>
              <a:t>Поддержка доброжелательного</a:t>
            </a:r>
          </a:p>
          <a:p>
            <a:pPr algn="ctr"/>
            <a:r>
              <a:rPr lang="ru-RU" sz="1200" dirty="0" smtClean="0"/>
              <a:t>отношения детей к друг другу</a:t>
            </a:r>
          </a:p>
          <a:p>
            <a:pPr algn="ctr"/>
            <a:r>
              <a:rPr lang="ru-RU" sz="1200" dirty="0" smtClean="0"/>
              <a:t>Возможность выбора детьми видов</a:t>
            </a:r>
          </a:p>
          <a:p>
            <a:pPr algn="ctr"/>
            <a:r>
              <a:rPr lang="ru-RU" sz="1200" dirty="0" smtClean="0"/>
              <a:t>деятельности, общения</a:t>
            </a:r>
          </a:p>
          <a:p>
            <a:pPr algn="ctr"/>
            <a:r>
              <a:rPr lang="ru-RU" sz="1200" dirty="0" smtClean="0"/>
              <a:t>Защита детей от всех форм</a:t>
            </a:r>
          </a:p>
          <a:p>
            <a:pPr algn="ctr"/>
            <a:r>
              <a:rPr lang="ru-RU" sz="1200" dirty="0" smtClean="0"/>
              <a:t>физического и психического насилия</a:t>
            </a:r>
          </a:p>
          <a:p>
            <a:pPr algn="ctr"/>
            <a:r>
              <a:rPr lang="ru-RU" sz="1200" dirty="0" smtClean="0"/>
              <a:t>Поддержка родителей в воспитании</a:t>
            </a:r>
          </a:p>
          <a:p>
            <a:pPr algn="ctr"/>
            <a:r>
              <a:rPr lang="ru-RU" sz="1200" dirty="0" smtClean="0"/>
              <a:t>детей, вовлечение семей в</a:t>
            </a:r>
          </a:p>
          <a:p>
            <a:pPr algn="ctr"/>
            <a:r>
              <a:rPr lang="ru-RU" sz="1200" dirty="0" smtClean="0"/>
              <a:t>образовательную деятельность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21388" y="513857"/>
            <a:ext cx="1944216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Финансовые</a:t>
            </a:r>
            <a:endParaRPr lang="ru-RU" i="1" dirty="0" smtClean="0"/>
          </a:p>
          <a:p>
            <a:pPr algn="ctr"/>
            <a:r>
              <a:rPr lang="ru-RU" sz="1200" i="1" dirty="0" smtClean="0"/>
              <a:t>Обеспечивают возможность</a:t>
            </a:r>
          </a:p>
          <a:p>
            <a:pPr algn="ctr"/>
            <a:r>
              <a:rPr lang="ru-RU" sz="1200" dirty="0" smtClean="0"/>
              <a:t>выполнения требований</a:t>
            </a:r>
          </a:p>
          <a:p>
            <a:pPr algn="ctr"/>
            <a:r>
              <a:rPr lang="ru-RU" sz="1200" dirty="0" smtClean="0"/>
              <a:t>Стандарта</a:t>
            </a:r>
          </a:p>
          <a:p>
            <a:pPr algn="ctr"/>
            <a:r>
              <a:rPr lang="ru-RU" sz="1200" dirty="0" smtClean="0"/>
              <a:t>Гарантия бесплатного дошкольного образования за счет средств бюджетов бюджетной системы РФ в государственных организациях осуществляется на основе нормативов, определяемых органами государственной власти РФ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32018" y="3541299"/>
            <a:ext cx="2808312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Развивающая</a:t>
            </a:r>
          </a:p>
          <a:p>
            <a:pPr algn="ctr"/>
            <a:r>
              <a:rPr lang="ru-RU" sz="1200" dirty="0" smtClean="0"/>
              <a:t>предметно-пространственная</a:t>
            </a:r>
          </a:p>
          <a:p>
            <a:pPr algn="ctr"/>
            <a:r>
              <a:rPr lang="ru-RU" sz="1200" dirty="0" smtClean="0"/>
              <a:t>среда:</a:t>
            </a:r>
          </a:p>
          <a:p>
            <a:pPr algn="ctr"/>
            <a:r>
              <a:rPr lang="ru-RU" sz="1200" dirty="0" smtClean="0"/>
              <a:t>Обеспечивает возможность</a:t>
            </a:r>
          </a:p>
          <a:p>
            <a:pPr algn="ctr"/>
            <a:r>
              <a:rPr lang="ru-RU" sz="1200" dirty="0" smtClean="0"/>
              <a:t>общения и совместной</a:t>
            </a:r>
          </a:p>
          <a:p>
            <a:pPr algn="ctr"/>
            <a:r>
              <a:rPr lang="ru-RU" sz="1200" dirty="0" smtClean="0"/>
              <a:t>деятельности детей и взрослых,</a:t>
            </a:r>
          </a:p>
          <a:p>
            <a:pPr algn="ctr"/>
            <a:r>
              <a:rPr lang="ru-RU" sz="1200" dirty="0" smtClean="0"/>
              <a:t>двигательной активности,</a:t>
            </a:r>
          </a:p>
          <a:p>
            <a:pPr algn="ctr"/>
            <a:r>
              <a:rPr lang="ru-RU" sz="1200" dirty="0" smtClean="0"/>
              <a:t>возможности для уединения</a:t>
            </a:r>
          </a:p>
          <a:p>
            <a:pPr algn="ctr"/>
            <a:r>
              <a:rPr lang="ru-RU" sz="1200" dirty="0" smtClean="0"/>
              <a:t>Соответствует возрастным</a:t>
            </a:r>
          </a:p>
          <a:p>
            <a:pPr algn="ctr"/>
            <a:r>
              <a:rPr lang="ru-RU" sz="1200" dirty="0" smtClean="0"/>
              <a:t>возможностям детей</a:t>
            </a:r>
          </a:p>
          <a:p>
            <a:pPr algn="ctr"/>
            <a:r>
              <a:rPr lang="ru-RU" sz="1200" dirty="0" smtClean="0"/>
              <a:t>Предполагает возможность</a:t>
            </a:r>
          </a:p>
          <a:p>
            <a:pPr algn="ctr"/>
            <a:r>
              <a:rPr lang="ru-RU" sz="1200" dirty="0" smtClean="0"/>
              <a:t>изменений от образовательной</a:t>
            </a:r>
          </a:p>
          <a:p>
            <a:pPr algn="ctr"/>
            <a:r>
              <a:rPr lang="ru-RU" sz="1200" dirty="0" smtClean="0"/>
              <a:t>ситуации</a:t>
            </a:r>
          </a:p>
          <a:p>
            <a:pPr algn="ctr"/>
            <a:r>
              <a:rPr lang="ru-RU" sz="1200" dirty="0" smtClean="0"/>
              <a:t>Доступность, безопасность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00966" y="3645024"/>
            <a:ext cx="2863522" cy="29926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Кадровые:</a:t>
            </a:r>
          </a:p>
          <a:p>
            <a:pPr algn="ctr"/>
            <a:r>
              <a:rPr lang="ru-RU" sz="1200" dirty="0" smtClean="0"/>
              <a:t>в ГБДОУ работают:</a:t>
            </a:r>
            <a:endParaRPr lang="ru-RU" dirty="0" smtClean="0"/>
          </a:p>
          <a:p>
            <a:pPr algn="ctr"/>
            <a:r>
              <a:rPr lang="ru-RU" sz="1200" dirty="0" smtClean="0"/>
              <a:t>Педагоги первой квалификационной категории 70% высшей категории 20%</a:t>
            </a:r>
          </a:p>
          <a:p>
            <a:pPr algn="ctr"/>
            <a:r>
              <a:rPr lang="ru-RU" sz="1200" dirty="0" smtClean="0"/>
              <a:t>Наличие специалистов:</a:t>
            </a:r>
          </a:p>
          <a:p>
            <a:pPr algn="ctr"/>
            <a:r>
              <a:rPr lang="ru-RU" sz="1200" dirty="0" smtClean="0"/>
              <a:t>-инструкторы по физическому воспитанию -музыкальный руководитель</a:t>
            </a:r>
          </a:p>
          <a:p>
            <a:pPr algn="ctr"/>
            <a:r>
              <a:rPr lang="ru-RU" sz="1200" dirty="0" smtClean="0"/>
              <a:t>педагог-психолог</a:t>
            </a:r>
          </a:p>
          <a:p>
            <a:pPr algn="ctr"/>
            <a:r>
              <a:rPr lang="ru-RU" sz="1200" dirty="0" smtClean="0"/>
              <a:t>-учитель-логопед</a:t>
            </a:r>
          </a:p>
          <a:p>
            <a:pPr algn="ctr"/>
            <a:r>
              <a:rPr lang="ru-RU" sz="1200" dirty="0" smtClean="0"/>
              <a:t>- учитель-дефектолог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74555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63408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Целевые ориентиры на этапе завершения дошкольного образования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21744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200" dirty="0" smtClean="0"/>
              <a:t>Модель выпускника ДОУ</a:t>
            </a:r>
          </a:p>
          <a:p>
            <a:endParaRPr lang="ru-RU" sz="1200" dirty="0" smtClean="0"/>
          </a:p>
          <a:p>
            <a:endParaRPr lang="ru-RU" sz="1200" dirty="0" smtClean="0"/>
          </a:p>
          <a:p>
            <a:r>
              <a:rPr lang="ru-RU" sz="1200" dirty="0" smtClean="0"/>
              <a:t>-Владеет основными культурными способами деятельности -Проявляет инициативу и самостоятельность</a:t>
            </a:r>
          </a:p>
          <a:p>
            <a:r>
              <a:rPr lang="ru-RU" sz="1200" dirty="0" smtClean="0"/>
              <a:t>-Положительно относится к миру, к людям, , самому себе, участвует в совместных играх, способен договариваться</a:t>
            </a:r>
          </a:p>
          <a:p>
            <a:r>
              <a:rPr lang="ru-RU" sz="1200" dirty="0" smtClean="0"/>
              <a:t>-Адекватно проявляет свои чувства</a:t>
            </a:r>
          </a:p>
          <a:p>
            <a:r>
              <a:rPr lang="ru-RU" sz="1200" dirty="0" smtClean="0"/>
              <a:t>-Владеет разными формами и видами игр</a:t>
            </a:r>
          </a:p>
          <a:p>
            <a:r>
              <a:rPr lang="ru-RU" sz="1200" dirty="0" smtClean="0"/>
              <a:t>-Хорошо владеет устной речью, может выражать свои мысли и желания</a:t>
            </a:r>
          </a:p>
          <a:p>
            <a:r>
              <a:rPr lang="ru-RU" sz="1200" dirty="0" smtClean="0"/>
              <a:t>-Развита мелкая моторика</a:t>
            </a:r>
          </a:p>
          <a:p>
            <a:r>
              <a:rPr lang="ru-RU" sz="1200" dirty="0" smtClean="0"/>
              <a:t>-Способен к волевым усилиям , может следовать социальным нормам поведения в различных видах деятельности</a:t>
            </a:r>
          </a:p>
          <a:p>
            <a:r>
              <a:rPr lang="ru-RU" sz="1200" dirty="0" smtClean="0"/>
              <a:t>-Соблюдает правила безопасного поведения и личной гигиены</a:t>
            </a:r>
          </a:p>
          <a:p>
            <a:r>
              <a:rPr lang="ru-RU" sz="1200" dirty="0" smtClean="0"/>
              <a:t>-Проявляет любознательность, интересуется причинно-следственными связями, склонен наблюдать , экспериментировать</a:t>
            </a:r>
          </a:p>
          <a:p>
            <a:r>
              <a:rPr lang="ru-RU" sz="1200" dirty="0" smtClean="0"/>
              <a:t>-0бладает начальными знаниями о себе, природном и социальном мире, в котором живет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65698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Обязательная часть образовательной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Различные виды детской деятельности </a:t>
            </a:r>
          </a:p>
          <a:p>
            <a:pPr>
              <a:buFontTx/>
              <a:buChar char="-"/>
            </a:pPr>
            <a:r>
              <a:rPr lang="ru-RU" dirty="0" smtClean="0"/>
              <a:t>Взаимодействие с родителями</a:t>
            </a:r>
          </a:p>
          <a:p>
            <a:pPr>
              <a:buFontTx/>
              <a:buChar char="-"/>
            </a:pPr>
            <a:r>
              <a:rPr lang="ru-RU" dirty="0" smtClean="0"/>
              <a:t>Режимные моменты</a:t>
            </a:r>
          </a:p>
          <a:p>
            <a:pPr>
              <a:buFontTx/>
              <a:buChar char="-"/>
            </a:pPr>
            <a:r>
              <a:rPr lang="ru-RU" dirty="0" smtClean="0"/>
              <a:t>Самостоятельная деятельность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731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63408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Коррекционно-развивающее развитие детей в ДОУ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600" dirty="0" smtClean="0">
              <a:latin typeface="+mj-lt"/>
            </a:endParaRPr>
          </a:p>
          <a:p>
            <a:endParaRPr lang="ru-RU" sz="1600" dirty="0" smtClean="0">
              <a:latin typeface="+mj-lt"/>
            </a:endParaRPr>
          </a:p>
          <a:p>
            <a:r>
              <a:rPr lang="ru-RU" sz="1600" dirty="0" smtClean="0">
                <a:latin typeface="+mj-lt"/>
              </a:rPr>
              <a:t>Цель</a:t>
            </a:r>
            <a:r>
              <a:rPr lang="ru-RU" sz="1600" dirty="0" smtClean="0">
                <a:latin typeface="+mj-lt"/>
              </a:rPr>
              <a:t>: оказания помощи детям в возрасте 5-7 лет, имеющим нарушения устной речи (общее недоразвитие речи, фонетико-фонематическое недоразвитие речи, фонематическое недоразвитие речи, недостатки произнесения отдельных звуков)</a:t>
            </a:r>
          </a:p>
          <a:p>
            <a:endParaRPr lang="ru-RU" sz="1600" dirty="0" smtClean="0">
              <a:latin typeface="+mj-lt"/>
            </a:endParaRPr>
          </a:p>
          <a:p>
            <a:r>
              <a:rPr lang="ru-RU" sz="1600" dirty="0" smtClean="0">
                <a:latin typeface="+mj-lt"/>
              </a:rPr>
              <a:t>Задачи: выявить особые образовательные потребности детей с ограниченными возможностями здоровья, обусловленные недостатками в их физическом и (или) речевом и (или) психическом развитии; осуществлять индивидуальную ориентированную психолого-медико-педагогическую помощь детям с ограниченными возможностями здоровья с учётом особенностей психофизического развития и индивидуальных возможностей детей (в соответствии с рекомендациями психолого-медико-педагогической комиссии); коррекция нарушений устной речи; своевременное предупреждение, и преодоление трудностей в освоении воспитанниками образовательных программ по дошкольному воспитанию;</a:t>
            </a:r>
          </a:p>
          <a:p>
            <a:endParaRPr lang="ru-R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84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116632"/>
            <a:ext cx="7690048" cy="93610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Модель сопровождения детей с ОВЗ</a:t>
            </a:r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395536" y="1196752"/>
            <a:ext cx="2540000" cy="21704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Родители</a:t>
            </a:r>
          </a:p>
          <a:p>
            <a:pPr algn="ctr"/>
            <a:r>
              <a:rPr lang="ru-RU" sz="1000" dirty="0" smtClean="0"/>
              <a:t>•Наблюдение за ребенком и фиксирование его</a:t>
            </a:r>
          </a:p>
          <a:p>
            <a:pPr algn="ctr"/>
            <a:r>
              <a:rPr lang="ru-RU" sz="1000" dirty="0" smtClean="0"/>
              <a:t>состояния, происходящие с ним изменения и достижения; •Активное участие в речевом развитии ребенка; •Единство требований воспитания, обучения и развития ребенка в условиях детского сада.</a:t>
            </a:r>
          </a:p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372200" y="1263800"/>
            <a:ext cx="2664296" cy="19817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Воспитатель:</a:t>
            </a:r>
          </a:p>
          <a:p>
            <a:pPr algn="ctr"/>
            <a:r>
              <a:rPr lang="ru-RU" sz="1000" dirty="0" smtClean="0"/>
              <a:t>•Коррекция звукопроизношения; •Охрана жизни и здоровья детей;</a:t>
            </a:r>
          </a:p>
          <a:p>
            <a:pPr algn="ctr"/>
            <a:r>
              <a:rPr lang="ru-RU" sz="1000" dirty="0" smtClean="0"/>
              <a:t>•Применение умений и навыков связной речи в различных ситуациях.</a:t>
            </a:r>
            <a:endParaRPr lang="ru-RU" sz="1000" dirty="0"/>
          </a:p>
        </p:txBody>
      </p:sp>
      <p:sp>
        <p:nvSpPr>
          <p:cNvPr id="7" name="Овал 6"/>
          <p:cNvSpPr/>
          <p:nvPr/>
        </p:nvSpPr>
        <p:spPr>
          <a:xfrm>
            <a:off x="45356" y="3570731"/>
            <a:ext cx="3096344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Учитель-логопед:</a:t>
            </a:r>
          </a:p>
          <a:p>
            <a:pPr algn="ctr"/>
            <a:r>
              <a:rPr lang="ru-RU" sz="1200" dirty="0" smtClean="0"/>
              <a:t>•Постановка звукопроизношения</a:t>
            </a:r>
            <a:r>
              <a:rPr lang="ru-RU" dirty="0" smtClean="0"/>
              <a:t>;</a:t>
            </a:r>
          </a:p>
          <a:p>
            <a:pPr algn="ctr"/>
            <a:r>
              <a:rPr lang="ru-RU" sz="1200" dirty="0" smtClean="0"/>
              <a:t>•Формирование лексико-грамматической стороны речи; •Развитие связной речи;</a:t>
            </a:r>
          </a:p>
          <a:p>
            <a:pPr algn="ctr"/>
            <a:r>
              <a:rPr lang="ru-RU" sz="1200" dirty="0" smtClean="0"/>
              <a:t>•Подготовка к обучению грамоте.</a:t>
            </a:r>
            <a:endParaRPr lang="ru-RU" sz="1200" dirty="0"/>
          </a:p>
        </p:txBody>
      </p:sp>
      <p:sp>
        <p:nvSpPr>
          <p:cNvPr id="8" name="Овал 7"/>
          <p:cNvSpPr/>
          <p:nvPr/>
        </p:nvSpPr>
        <p:spPr>
          <a:xfrm>
            <a:off x="5724128" y="3306688"/>
            <a:ext cx="3038636" cy="2136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Педагог-психолог</a:t>
            </a:r>
            <a:endParaRPr lang="ru-RU" dirty="0"/>
          </a:p>
          <a:p>
            <a:pPr algn="ctr"/>
            <a:r>
              <a:rPr lang="ru-RU" sz="1000" dirty="0" smtClean="0"/>
              <a:t>•Создание условий для оптимизации общения в сфере «взрослый-ребенок», «ребенок-ребенок»;</a:t>
            </a:r>
          </a:p>
          <a:p>
            <a:pPr algn="ctr"/>
            <a:r>
              <a:rPr lang="ru-RU" sz="1000" dirty="0" smtClean="0"/>
              <a:t>•Процесс динамического наблюдения за состоянием высших психических функций;</a:t>
            </a:r>
          </a:p>
          <a:p>
            <a:pPr algn="ctr"/>
            <a:r>
              <a:rPr lang="ru-RU" sz="1000" dirty="0" smtClean="0"/>
              <a:t>•Профилактика эмоциональных нарушений </a:t>
            </a:r>
            <a:r>
              <a:rPr lang="ru-RU" sz="1200" dirty="0" smtClean="0"/>
              <a:t>у детей школьного возраста.</a:t>
            </a:r>
            <a:endParaRPr lang="ru-RU" sz="1200" dirty="0"/>
          </a:p>
        </p:txBody>
      </p:sp>
      <p:sp>
        <p:nvSpPr>
          <p:cNvPr id="9" name="Овал 8"/>
          <p:cNvSpPr/>
          <p:nvPr/>
        </p:nvSpPr>
        <p:spPr>
          <a:xfrm>
            <a:off x="3087393" y="1196752"/>
            <a:ext cx="3220640" cy="18247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Музыкальный руководитель:</a:t>
            </a:r>
          </a:p>
          <a:p>
            <a:pPr algn="ctr"/>
            <a:r>
              <a:rPr lang="ru-RU" sz="1200" dirty="0" smtClean="0"/>
              <a:t>•</a:t>
            </a:r>
            <a:r>
              <a:rPr lang="ru-RU" sz="1200" dirty="0" err="1" smtClean="0"/>
              <a:t>Логоритмика</a:t>
            </a:r>
            <a:r>
              <a:rPr lang="ru-RU" sz="1200" dirty="0" smtClean="0"/>
              <a:t>;</a:t>
            </a:r>
          </a:p>
          <a:p>
            <a:pPr algn="ctr"/>
            <a:r>
              <a:rPr lang="ru-RU" sz="1200" dirty="0" smtClean="0"/>
              <a:t>•Музыкальные </a:t>
            </a:r>
            <a:r>
              <a:rPr lang="ru-RU" sz="1200" dirty="0" err="1" smtClean="0"/>
              <a:t>распевки</a:t>
            </a:r>
            <a:r>
              <a:rPr lang="ru-RU" sz="1200" dirty="0" smtClean="0"/>
              <a:t>;</a:t>
            </a:r>
          </a:p>
          <a:p>
            <a:pPr algn="ctr"/>
            <a:r>
              <a:rPr lang="ru-RU" sz="1200" dirty="0" smtClean="0"/>
              <a:t>•Соотношение движений с речью, координацией.</a:t>
            </a:r>
            <a:endParaRPr lang="ru-RU" sz="1200" dirty="0"/>
          </a:p>
        </p:txBody>
      </p:sp>
      <p:sp>
        <p:nvSpPr>
          <p:cNvPr id="10" name="Овал 9"/>
          <p:cNvSpPr/>
          <p:nvPr/>
        </p:nvSpPr>
        <p:spPr>
          <a:xfrm>
            <a:off x="2123728" y="5085184"/>
            <a:ext cx="2160240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Врач-педиатр, </a:t>
            </a:r>
          </a:p>
          <a:p>
            <a:pPr algn="ctr"/>
            <a:r>
              <a:rPr lang="ru-RU" sz="1400" dirty="0" smtClean="0"/>
              <a:t>медсестра:</a:t>
            </a:r>
          </a:p>
          <a:p>
            <a:pPr algn="ctr"/>
            <a:r>
              <a:rPr lang="ru-RU" sz="900" dirty="0" smtClean="0"/>
              <a:t>•Соблюдение охраны жизни и здоровья детей;</a:t>
            </a:r>
          </a:p>
          <a:p>
            <a:pPr algn="ctr"/>
            <a:r>
              <a:rPr lang="ru-RU" sz="900" dirty="0" smtClean="0"/>
              <a:t>•Профилактические процедуры;</a:t>
            </a:r>
          </a:p>
          <a:p>
            <a:pPr algn="ctr"/>
            <a:r>
              <a:rPr lang="ru-RU" sz="900" dirty="0" smtClean="0"/>
              <a:t>•Своевременное и полноценное питание.</a:t>
            </a:r>
            <a:endParaRPr lang="ru-RU" sz="900" dirty="0"/>
          </a:p>
        </p:txBody>
      </p:sp>
      <p:sp>
        <p:nvSpPr>
          <p:cNvPr id="11" name="Овал 10"/>
          <p:cNvSpPr/>
          <p:nvPr/>
        </p:nvSpPr>
        <p:spPr>
          <a:xfrm>
            <a:off x="4355976" y="5013175"/>
            <a:ext cx="2160240" cy="15121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Детская поликлиника:</a:t>
            </a:r>
          </a:p>
          <a:p>
            <a:pPr algn="ctr"/>
            <a:r>
              <a:rPr lang="ru-RU" sz="1000" dirty="0" smtClean="0"/>
              <a:t>•Связь с узкими специалистами</a:t>
            </a:r>
          </a:p>
          <a:p>
            <a:pPr algn="ctr"/>
            <a:r>
              <a:rPr lang="ru-RU" sz="1000" dirty="0" smtClean="0"/>
              <a:t>(невропатолог, психиатр,</a:t>
            </a:r>
          </a:p>
          <a:p>
            <a:pPr algn="ctr"/>
            <a:r>
              <a:rPr lang="ru-RU" sz="1000" dirty="0" smtClean="0"/>
              <a:t>педиатр, лор, окулист).</a:t>
            </a:r>
            <a:endParaRPr lang="ru-RU" sz="1000" dirty="0"/>
          </a:p>
        </p:txBody>
      </p:sp>
      <p:sp>
        <p:nvSpPr>
          <p:cNvPr id="12" name="6-конечная звезда 11"/>
          <p:cNvSpPr/>
          <p:nvPr/>
        </p:nvSpPr>
        <p:spPr>
          <a:xfrm>
            <a:off x="3491880" y="3481304"/>
            <a:ext cx="1656184" cy="1459864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Ребенок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H="1" flipV="1">
            <a:off x="2771800" y="3245579"/>
            <a:ext cx="720080" cy="4714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148064" y="3481304"/>
            <a:ext cx="720080" cy="3077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3635896" y="4653136"/>
            <a:ext cx="288032" cy="3600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617864" y="4653136"/>
            <a:ext cx="242168" cy="3600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4319972" y="3021478"/>
            <a:ext cx="108012" cy="3456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3141700" y="4211236"/>
            <a:ext cx="4941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148064" y="4369537"/>
            <a:ext cx="576064" cy="5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38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696744" cy="64807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Условия эффективности коррекционной работы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19256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endParaRPr lang="ru-RU" dirty="0" smtClean="0"/>
          </a:p>
          <a:p>
            <a:r>
              <a:rPr lang="ru-RU" sz="2000" dirty="0" smtClean="0"/>
              <a:t>систематичность </a:t>
            </a:r>
            <a:r>
              <a:rPr lang="ru-RU" sz="2000" dirty="0" smtClean="0"/>
              <a:t>проведения</a:t>
            </a:r>
            <a:r>
              <a:rPr lang="ru-RU" sz="2000" dirty="0" smtClean="0"/>
              <a:t>;</a:t>
            </a:r>
            <a:endParaRPr lang="ru-RU" sz="2000" dirty="0" smtClean="0"/>
          </a:p>
          <a:p>
            <a:r>
              <a:rPr lang="ru-RU" sz="2000" dirty="0" smtClean="0"/>
              <a:t>распределение </a:t>
            </a:r>
            <a:r>
              <a:rPr lang="ru-RU" sz="2000" dirty="0" smtClean="0"/>
              <a:t>материала в порядке нарастающей сложности</a:t>
            </a:r>
            <a:r>
              <a:rPr lang="ru-RU" sz="2000" dirty="0" smtClean="0"/>
              <a:t>;</a:t>
            </a:r>
            <a:endParaRPr lang="ru-RU" sz="2000" dirty="0" smtClean="0"/>
          </a:p>
          <a:p>
            <a:r>
              <a:rPr lang="ru-RU" sz="2000" dirty="0" smtClean="0"/>
              <a:t>подчинённость </a:t>
            </a:r>
            <a:r>
              <a:rPr lang="ru-RU" sz="2000" dirty="0" smtClean="0"/>
              <a:t>заданий выбранной цели</a:t>
            </a:r>
            <a:r>
              <a:rPr lang="ru-RU" sz="2000" dirty="0" smtClean="0"/>
              <a:t>;</a:t>
            </a:r>
            <a:endParaRPr lang="ru-RU" sz="2000" dirty="0" smtClean="0"/>
          </a:p>
          <a:p>
            <a:r>
              <a:rPr lang="ru-RU" sz="2000" dirty="0" smtClean="0"/>
              <a:t>чередование </a:t>
            </a:r>
            <a:r>
              <a:rPr lang="ru-RU" sz="2000" dirty="0" smtClean="0"/>
              <a:t>и вариативность различных методов и приемов</a:t>
            </a:r>
            <a:r>
              <a:rPr lang="ru-RU" sz="2000" dirty="0" smtClean="0"/>
              <a:t>;</a:t>
            </a:r>
            <a:endParaRPr lang="ru-RU" sz="2000" dirty="0" smtClean="0"/>
          </a:p>
          <a:p>
            <a:r>
              <a:rPr lang="ru-RU" sz="2000" dirty="0" smtClean="0"/>
              <a:t>работа </a:t>
            </a:r>
            <a:r>
              <a:rPr lang="ru-RU" sz="2000" dirty="0" smtClean="0"/>
              <a:t>психолого-медико-педагогический консилиум (далее </a:t>
            </a:r>
            <a:r>
              <a:rPr lang="ru-RU" sz="2000" dirty="0" err="1" smtClean="0"/>
              <a:t>ПМПк</a:t>
            </a:r>
            <a:r>
              <a:rPr lang="ru-RU" sz="2000" dirty="0" smtClean="0"/>
              <a:t>) с целью обеспечение </a:t>
            </a:r>
            <a:r>
              <a:rPr lang="ru-RU" sz="2000" dirty="0" err="1" smtClean="0"/>
              <a:t>диагностико</a:t>
            </a:r>
            <a:r>
              <a:rPr lang="ru-RU" sz="2000" dirty="0" smtClean="0"/>
              <a:t>-коррекционного, психолого-медико-педагогического сопровождения воспитанников с ограниченными возможностями здоровья.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069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Вариативна часть образовательной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8219256" cy="36332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Обеспечивает </a:t>
            </a:r>
            <a:r>
              <a:rPr lang="ru-RU" sz="2400" dirty="0" smtClean="0"/>
              <a:t>качество образовательного процесса для создания оптимальных условий развития дошкольника с учетом его физического и психического здоровья, для реализации психолого-педагогической готовности к обучению в школе</a:t>
            </a:r>
          </a:p>
          <a:p>
            <a:pPr marL="0" indent="0">
              <a:buNone/>
            </a:pPr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461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родителями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6085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1600" dirty="0" smtClean="0"/>
              <a:t>Родительский комитет</a:t>
            </a:r>
          </a:p>
          <a:p>
            <a:pPr marL="0" indent="0">
              <a:buNone/>
            </a:pPr>
            <a:r>
              <a:rPr lang="ru-RU" sz="1500" dirty="0"/>
              <a:t> </a:t>
            </a:r>
            <a:r>
              <a:rPr lang="ru-RU" sz="1500" dirty="0" smtClean="0"/>
              <a:t>-Заключение договоров</a:t>
            </a:r>
          </a:p>
          <a:p>
            <a:pPr marL="0" indent="0">
              <a:buNone/>
            </a:pPr>
            <a:r>
              <a:rPr lang="ru-RU" sz="1500" dirty="0" smtClean="0"/>
              <a:t>-Советы педагогов с участием родителей</a:t>
            </a:r>
          </a:p>
          <a:p>
            <a:pPr marL="0" indent="0">
              <a:buNone/>
            </a:pPr>
            <a:r>
              <a:rPr lang="ru-RU" sz="1500" dirty="0" smtClean="0"/>
              <a:t>-Участие родителей в разработке программы развития ГБДОУ</a:t>
            </a:r>
          </a:p>
          <a:p>
            <a:pPr marL="0" indent="0">
              <a:buNone/>
            </a:pPr>
            <a:r>
              <a:rPr lang="ru-RU" sz="1600" dirty="0" smtClean="0"/>
              <a:t>-Анкетирование</a:t>
            </a:r>
          </a:p>
          <a:p>
            <a:pPr marL="0" indent="0">
              <a:buNone/>
            </a:pPr>
            <a:r>
              <a:rPr lang="ru-RU" sz="1600" dirty="0" smtClean="0"/>
              <a:t>-Беседы</a:t>
            </a:r>
          </a:p>
          <a:p>
            <a:pPr marL="0" indent="0">
              <a:buNone/>
            </a:pPr>
            <a:r>
              <a:rPr lang="ru-RU" sz="1600" dirty="0" smtClean="0"/>
              <a:t>-Опросы</a:t>
            </a:r>
          </a:p>
          <a:p>
            <a:pPr marL="0" indent="0">
              <a:buNone/>
            </a:pPr>
            <a:r>
              <a:rPr lang="ru-RU" sz="1600" dirty="0" smtClean="0"/>
              <a:t>-Стенды</a:t>
            </a:r>
          </a:p>
          <a:p>
            <a:pPr marL="0" indent="0">
              <a:buNone/>
            </a:pPr>
            <a:r>
              <a:rPr lang="ru-RU" sz="1600" dirty="0" smtClean="0"/>
              <a:t>-Папки-передвижки</a:t>
            </a:r>
          </a:p>
          <a:p>
            <a:pPr marL="0" indent="0">
              <a:buNone/>
            </a:pPr>
            <a:r>
              <a:rPr lang="ru-RU" sz="1600" dirty="0" smtClean="0"/>
              <a:t>-Работа со СМИ</a:t>
            </a:r>
          </a:p>
          <a:p>
            <a:pPr marL="0" indent="0">
              <a:buNone/>
            </a:pPr>
            <a:r>
              <a:rPr lang="ru-RU" sz="1600" dirty="0" smtClean="0"/>
              <a:t>-Выставки</a:t>
            </a:r>
          </a:p>
          <a:p>
            <a:pPr marL="0" indent="0">
              <a:buNone/>
            </a:pPr>
            <a:r>
              <a:rPr lang="ru-RU" sz="1600" dirty="0" smtClean="0"/>
              <a:t>-Дни открытых дверей</a:t>
            </a:r>
          </a:p>
          <a:p>
            <a:pPr marL="0" indent="0">
              <a:buNone/>
            </a:pPr>
            <a:r>
              <a:rPr lang="ru-RU" sz="1600" dirty="0" smtClean="0"/>
              <a:t>-Выпуск журналов</a:t>
            </a:r>
          </a:p>
          <a:p>
            <a:pPr marL="0" indent="0">
              <a:buNone/>
            </a:pPr>
            <a:r>
              <a:rPr lang="ru-RU" sz="1600" dirty="0" smtClean="0"/>
              <a:t>-Диалог доверия</a:t>
            </a:r>
          </a:p>
          <a:p>
            <a:pPr marL="0" indent="0">
              <a:buNone/>
            </a:pPr>
            <a:r>
              <a:rPr lang="ru-RU" sz="1600" dirty="0" smtClean="0"/>
              <a:t>-Тематические выставки </a:t>
            </a:r>
          </a:p>
          <a:p>
            <a:pPr marL="0" indent="0">
              <a:buNone/>
            </a:pPr>
            <a:r>
              <a:rPr lang="ru-RU" sz="1800" dirty="0" smtClean="0"/>
              <a:t>Памятки для родителей</a:t>
            </a:r>
          </a:p>
          <a:p>
            <a:pPr marL="0" indent="0">
              <a:buNone/>
            </a:pPr>
            <a:r>
              <a:rPr lang="ru-RU" sz="1800" dirty="0" smtClean="0"/>
              <a:t>-Открытые просмотры детской деятельности </a:t>
            </a:r>
          </a:p>
          <a:p>
            <a:pPr marL="0" indent="0">
              <a:buNone/>
            </a:pPr>
            <a:r>
              <a:rPr lang="ru-RU" sz="1800" dirty="0" smtClean="0"/>
              <a:t>-Праздники</a:t>
            </a:r>
          </a:p>
          <a:p>
            <a:pPr marL="0" indent="0">
              <a:buNone/>
            </a:pPr>
            <a:r>
              <a:rPr lang="ru-RU" sz="1800" dirty="0" smtClean="0"/>
              <a:t>-Развлечения</a:t>
            </a:r>
          </a:p>
          <a:p>
            <a:pPr marL="0" indent="0">
              <a:buNone/>
            </a:pPr>
            <a:r>
              <a:rPr lang="ru-RU" sz="1800" dirty="0" smtClean="0"/>
              <a:t>-Конкурсы, викторины,</a:t>
            </a:r>
          </a:p>
          <a:p>
            <a:pPr marL="0" indent="0">
              <a:buNone/>
            </a:pPr>
            <a:r>
              <a:rPr lang="ru-RU" sz="1800" dirty="0" smtClean="0"/>
              <a:t>-выставки</a:t>
            </a:r>
          </a:p>
          <a:p>
            <a:pPr marL="0" indent="0">
              <a:buNone/>
            </a:pPr>
            <a:r>
              <a:rPr lang="ru-RU" sz="1800" dirty="0" smtClean="0"/>
              <a:t>-Дни здоровья</a:t>
            </a:r>
          </a:p>
          <a:p>
            <a:pPr marL="0" indent="0">
              <a:buNone/>
            </a:pPr>
            <a:r>
              <a:rPr lang="ru-RU" sz="1800" dirty="0" smtClean="0"/>
              <a:t>-Совместные досуги</a:t>
            </a:r>
          </a:p>
          <a:p>
            <a:pPr>
              <a:buFontTx/>
              <a:buChar char="-"/>
            </a:pPr>
            <a:endParaRPr lang="ru-RU" sz="1600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668558" y="3212976"/>
            <a:ext cx="2088232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МОДЕЛЬ</a:t>
            </a:r>
          </a:p>
          <a:p>
            <a:pPr algn="ctr"/>
            <a:endParaRPr lang="ru-RU" sz="1100" dirty="0" smtClean="0"/>
          </a:p>
          <a:p>
            <a:pPr algn="ctr"/>
            <a:r>
              <a:rPr lang="ru-RU" sz="1100" dirty="0" smtClean="0"/>
              <a:t>ВЗАИМОДЕЙСТВИЯ</a:t>
            </a:r>
          </a:p>
          <a:p>
            <a:pPr algn="ctr"/>
            <a:r>
              <a:rPr lang="ru-RU" sz="1100" dirty="0"/>
              <a:t> </a:t>
            </a:r>
            <a:r>
              <a:rPr lang="ru-RU" sz="1100" dirty="0" smtClean="0"/>
              <a:t>                                                  РОДИТЕЛЬСКОЙ</a:t>
            </a:r>
          </a:p>
          <a:p>
            <a:pPr algn="ctr"/>
            <a:endParaRPr lang="ru-RU" sz="1100" dirty="0" smtClean="0"/>
          </a:p>
          <a:p>
            <a:pPr algn="ctr"/>
            <a:r>
              <a:rPr lang="ru-RU" sz="1100" dirty="0" smtClean="0"/>
              <a:t>ОБЩЕСТВЕННОСТИ</a:t>
            </a:r>
          </a:p>
          <a:p>
            <a:pPr algn="ctr"/>
            <a:endParaRPr lang="ru-RU" sz="1100" dirty="0" smtClean="0"/>
          </a:p>
          <a:p>
            <a:pPr algn="ctr"/>
            <a:r>
              <a:rPr lang="ru-RU" sz="1100" dirty="0" smtClean="0"/>
              <a:t>И ГБДОУ</a:t>
            </a:r>
          </a:p>
          <a:p>
            <a:pPr algn="ctr"/>
            <a:endParaRPr lang="ru-RU" sz="1100" dirty="0" smtClean="0"/>
          </a:p>
        </p:txBody>
      </p:sp>
      <p:sp>
        <p:nvSpPr>
          <p:cNvPr id="5" name="Овал 4"/>
          <p:cNvSpPr/>
          <p:nvPr/>
        </p:nvSpPr>
        <p:spPr>
          <a:xfrm>
            <a:off x="5940152" y="1426325"/>
            <a:ext cx="129614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Участие</a:t>
            </a:r>
            <a:endParaRPr lang="ru-RU" dirty="0" smtClean="0"/>
          </a:p>
          <a:p>
            <a:pPr algn="ctr"/>
            <a:r>
              <a:rPr lang="ru-RU" sz="1100" dirty="0" smtClean="0"/>
              <a:t>родителей</a:t>
            </a:r>
          </a:p>
          <a:p>
            <a:pPr algn="ctr"/>
            <a:r>
              <a:rPr lang="ru-RU" sz="1100" dirty="0"/>
              <a:t> </a:t>
            </a:r>
            <a:r>
              <a:rPr lang="ru-RU" sz="1100" dirty="0" smtClean="0"/>
              <a:t>в управлении</a:t>
            </a:r>
          </a:p>
          <a:p>
            <a:pPr algn="ctr"/>
            <a:r>
              <a:rPr lang="ru-RU" sz="1100" dirty="0" smtClean="0"/>
              <a:t>ДОУ</a:t>
            </a:r>
            <a:endParaRPr lang="ru-RU" sz="1100" dirty="0"/>
          </a:p>
        </p:txBody>
      </p:sp>
      <p:sp>
        <p:nvSpPr>
          <p:cNvPr id="6" name="Овал 5"/>
          <p:cNvSpPr/>
          <p:nvPr/>
        </p:nvSpPr>
        <p:spPr>
          <a:xfrm>
            <a:off x="3985038" y="2494661"/>
            <a:ext cx="1728192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Наглядно-информационный блок</a:t>
            </a:r>
            <a:endParaRPr lang="ru-RU" sz="1200" dirty="0"/>
          </a:p>
        </p:txBody>
      </p:sp>
      <p:sp>
        <p:nvSpPr>
          <p:cNvPr id="7" name="Овал 6"/>
          <p:cNvSpPr/>
          <p:nvPr/>
        </p:nvSpPr>
        <p:spPr>
          <a:xfrm>
            <a:off x="4144829" y="4642119"/>
            <a:ext cx="1825246" cy="13333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Информационно-аналитический</a:t>
            </a:r>
          </a:p>
          <a:p>
            <a:pPr algn="ctr"/>
            <a:r>
              <a:rPr lang="ru-RU" sz="1200" dirty="0" smtClean="0"/>
              <a:t>блок</a:t>
            </a:r>
            <a:endParaRPr lang="ru-RU" sz="1200" dirty="0"/>
          </a:p>
        </p:txBody>
      </p:sp>
      <p:sp>
        <p:nvSpPr>
          <p:cNvPr id="8" name="Овал 7"/>
          <p:cNvSpPr/>
          <p:nvPr/>
        </p:nvSpPr>
        <p:spPr>
          <a:xfrm>
            <a:off x="7236296" y="4778223"/>
            <a:ext cx="1872208" cy="12253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Познавательный блок</a:t>
            </a:r>
            <a:endParaRPr lang="ru-RU" sz="1200" dirty="0"/>
          </a:p>
        </p:txBody>
      </p:sp>
      <p:sp>
        <p:nvSpPr>
          <p:cNvPr id="9" name="Овал 8"/>
          <p:cNvSpPr/>
          <p:nvPr/>
        </p:nvSpPr>
        <p:spPr>
          <a:xfrm>
            <a:off x="7524328" y="2436202"/>
            <a:ext cx="1619672" cy="11485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Досуговый блок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12222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42329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513" y="2564904"/>
            <a:ext cx="8424936" cy="41044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ОСНОВНАЯ ОБРАЗОВАТЕЛЬНАЯ ПРОГРАММА-</a:t>
            </a:r>
          </a:p>
          <a:p>
            <a:pPr marL="0" indent="0" algn="ctr">
              <a:buNone/>
            </a:pPr>
            <a:r>
              <a:rPr lang="ru-RU" dirty="0" smtClean="0"/>
              <a:t>это нормативно-управленческий документ дошкольного учреждения, характеризующий специфику содержания образования, особенности организации </a:t>
            </a:r>
            <a:r>
              <a:rPr lang="ru-RU" dirty="0" err="1" smtClean="0"/>
              <a:t>воспитательно</a:t>
            </a:r>
            <a:r>
              <a:rPr lang="ru-RU" dirty="0" smtClean="0"/>
              <a:t>-образовательного процесса, характер оказываемых образовательных услуг.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250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91680" y="2420888"/>
            <a:ext cx="1944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5373216"/>
            <a:ext cx="12241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dirty="0" smtClean="0"/>
          </a:p>
          <a:p>
            <a:endParaRPr lang="ru-RU" sz="1000" dirty="0"/>
          </a:p>
          <a:p>
            <a:endParaRPr lang="ru-RU" sz="1000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7308304" y="5314196"/>
            <a:ext cx="8640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00" dirty="0">
                <a:solidFill>
                  <a:prstClr val="black"/>
                </a:solidFill>
              </a:rPr>
              <a:t>Не более 40%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3528" y="2606914"/>
            <a:ext cx="3672408" cy="3478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Обязательная часть</a:t>
            </a:r>
          </a:p>
          <a:p>
            <a:pPr algn="ctr"/>
            <a:r>
              <a:rPr lang="ru-RU" sz="1600" dirty="0" smtClean="0"/>
              <a:t>Программа</a:t>
            </a:r>
            <a:endParaRPr lang="ru-RU" sz="1600" dirty="0"/>
          </a:p>
          <a:p>
            <a:pPr algn="ctr"/>
            <a:r>
              <a:rPr lang="ru-RU" sz="1600" dirty="0"/>
              <a:t>«От рождения до школы»</a:t>
            </a:r>
          </a:p>
          <a:p>
            <a:pPr algn="ctr"/>
            <a:r>
              <a:rPr lang="ru-RU" sz="1600" dirty="0"/>
              <a:t>Н.Е. </a:t>
            </a:r>
            <a:r>
              <a:rPr lang="ru-RU" sz="1600" dirty="0" err="1"/>
              <a:t>Вераксы</a:t>
            </a:r>
            <a:endParaRPr lang="ru-RU" sz="1600" dirty="0"/>
          </a:p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4788024" y="2528899"/>
            <a:ext cx="3744416" cy="35560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Вариативная </a:t>
            </a:r>
            <a:r>
              <a:rPr lang="ru-RU" sz="1600" dirty="0" smtClean="0"/>
              <a:t>часть</a:t>
            </a:r>
            <a:endParaRPr lang="ru-RU" sz="1600" dirty="0"/>
          </a:p>
          <a:p>
            <a:pPr algn="ctr"/>
            <a:r>
              <a:rPr lang="ru-RU" sz="1200" dirty="0"/>
              <a:t>формируемая участниками образовательного процесса </a:t>
            </a:r>
          </a:p>
          <a:p>
            <a:pPr algn="ctr"/>
            <a:r>
              <a:rPr lang="ru-RU" sz="1200" dirty="0"/>
              <a:t>-С. Н. Николаева «Юный эколог» </a:t>
            </a:r>
          </a:p>
          <a:p>
            <a:pPr algn="ctr"/>
            <a:r>
              <a:rPr lang="ru-RU" sz="1200" dirty="0"/>
              <a:t>-О.Л. Князева «Приобщение</a:t>
            </a:r>
          </a:p>
          <a:p>
            <a:pPr algn="ctr"/>
            <a:r>
              <a:rPr lang="ru-RU" sz="1200" dirty="0"/>
              <a:t>детей к истокам русской народной культуры»</a:t>
            </a:r>
          </a:p>
          <a:p>
            <a:pPr algn="ctr"/>
            <a:r>
              <a:rPr lang="ru-RU" sz="1200" dirty="0"/>
              <a:t>- А.И. Буренина «Ритмическая </a:t>
            </a:r>
            <a:r>
              <a:rPr lang="ru-RU" sz="1200" dirty="0" err="1"/>
              <a:t>мозайка</a:t>
            </a:r>
            <a:r>
              <a:rPr lang="ru-RU" sz="1200" dirty="0"/>
              <a:t>»,Т.Н. </a:t>
            </a:r>
            <a:r>
              <a:rPr lang="ru-RU" sz="1200" dirty="0" err="1"/>
              <a:t>Сауко</a:t>
            </a:r>
            <a:r>
              <a:rPr lang="ru-RU" sz="1200" dirty="0"/>
              <a:t> и А.И. Бурениной» Топ-хлоп, малыши»,</a:t>
            </a:r>
          </a:p>
          <a:p>
            <a:pPr algn="ctr"/>
            <a:r>
              <a:rPr lang="ru-RU" sz="1200" dirty="0"/>
              <a:t>- Н.В. </a:t>
            </a:r>
            <a:r>
              <a:rPr lang="ru-RU" sz="1200" dirty="0" err="1"/>
              <a:t>Нищева</a:t>
            </a:r>
            <a:r>
              <a:rPr lang="ru-RU" sz="1200" dirty="0"/>
              <a:t> Программа </a:t>
            </a:r>
            <a:r>
              <a:rPr lang="ru-RU" sz="1200" dirty="0" err="1"/>
              <a:t>корекционно</a:t>
            </a:r>
            <a:r>
              <a:rPr lang="ru-RU" sz="1200" dirty="0"/>
              <a:t>-развивающей работы в комбинированной группе   д/с для детей с  общим </a:t>
            </a:r>
            <a:r>
              <a:rPr lang="ru-RU" sz="1200" dirty="0" err="1"/>
              <a:t>недорозвитием</a:t>
            </a:r>
            <a:r>
              <a:rPr lang="ru-RU" sz="1200" dirty="0"/>
              <a:t> речи(с 5 до 7 лет)</a:t>
            </a:r>
          </a:p>
        </p:txBody>
      </p:sp>
      <p:sp>
        <p:nvSpPr>
          <p:cNvPr id="14" name="Стрелка вправо 13"/>
          <p:cNvSpPr/>
          <p:nvPr/>
        </p:nvSpPr>
        <p:spPr>
          <a:xfrm>
            <a:off x="3593657" y="3212976"/>
            <a:ext cx="1296145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/>
          </a:p>
          <a:p>
            <a:pPr algn="ctr"/>
            <a:endParaRPr lang="ru-RU" sz="1000" dirty="0" smtClean="0"/>
          </a:p>
          <a:p>
            <a:r>
              <a:rPr lang="ru-RU" sz="1000" dirty="0" smtClean="0"/>
              <a:t>не </a:t>
            </a:r>
            <a:r>
              <a:rPr lang="ru-RU" sz="1000" dirty="0"/>
              <a:t>менее</a:t>
            </a:r>
          </a:p>
          <a:p>
            <a:r>
              <a:rPr lang="ru-RU" sz="1000" dirty="0"/>
              <a:t>60%</a:t>
            </a:r>
          </a:p>
          <a:p>
            <a:pPr algn="ctr"/>
            <a:endParaRPr lang="ru-RU" dirty="0"/>
          </a:p>
        </p:txBody>
      </p:sp>
      <p:sp>
        <p:nvSpPr>
          <p:cNvPr id="15" name="Стрелка влево 14"/>
          <p:cNvSpPr/>
          <p:nvPr/>
        </p:nvSpPr>
        <p:spPr>
          <a:xfrm>
            <a:off x="3961052" y="5002143"/>
            <a:ext cx="1172891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 smtClean="0"/>
          </a:p>
          <a:p>
            <a:pPr algn="ctr"/>
            <a:endParaRPr lang="ru-RU" sz="1100" dirty="0"/>
          </a:p>
          <a:p>
            <a:pPr algn="ctr"/>
            <a:r>
              <a:rPr lang="ru-RU" sz="1100" dirty="0" smtClean="0"/>
              <a:t>Не более 40%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390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39552" y="1916832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Образовательная программа разработана в соответствии с федеральным государственным образовательным стандартом дошкольного образования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ходе проектирования учитывались:</a:t>
            </a:r>
          </a:p>
          <a:p>
            <a:r>
              <a:rPr lang="ru-RU" dirty="0" smtClean="0"/>
              <a:t>- рекомендации Примерной образовательной программы дошкольного образования / Н.Е. </a:t>
            </a:r>
            <a:r>
              <a:rPr lang="ru-RU" dirty="0" err="1" smtClean="0"/>
              <a:t>Вераксы</a:t>
            </a:r>
            <a:r>
              <a:rPr lang="ru-RU" dirty="0" smtClean="0"/>
              <a:t>, Т.С Комарова, М.А. Васильевой–СПб.: Издательство МОЗАИКА СИНТЕЗ Москва, 2014«От рождения до школы»</a:t>
            </a:r>
          </a:p>
          <a:p>
            <a:endParaRPr lang="ru-RU" dirty="0" smtClean="0"/>
          </a:p>
          <a:p>
            <a:r>
              <a:rPr lang="ru-RU" dirty="0" smtClean="0"/>
              <a:t>- образовательные потребности воспитанников o запросы родителей (законных представителей)</a:t>
            </a:r>
          </a:p>
          <a:p>
            <a:endParaRPr lang="ru-RU" dirty="0" smtClean="0"/>
          </a:p>
          <a:p>
            <a:r>
              <a:rPr lang="ru-RU" dirty="0" smtClean="0"/>
              <a:t>- психолого-педагогические, кадровые, материально-технические, финансовые условия</a:t>
            </a:r>
            <a:endParaRPr lang="ru-RU" dirty="0"/>
          </a:p>
        </p:txBody>
      </p:sp>
      <p:pic>
        <p:nvPicPr>
          <p:cNvPr id="10" name="Рисунок 9" descr="hello_html_m2798ba7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805264"/>
            <a:ext cx="2016224" cy="576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098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060848"/>
            <a:ext cx="8424936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Программа предполагает возможность начала освоения детьми содержания образовательных областей на любом этапе ее реализации</a:t>
            </a:r>
            <a:r>
              <a:rPr lang="ru-RU" dirty="0" smtClean="0"/>
              <a:t>:</a:t>
            </a:r>
            <a:endParaRPr lang="ru-RU" sz="2000" dirty="0" smtClean="0"/>
          </a:p>
          <a:p>
            <a:r>
              <a:rPr lang="ru-RU" sz="2000" dirty="0" smtClean="0"/>
              <a:t>-ранний возраст (до 3 лет</a:t>
            </a:r>
            <a:r>
              <a:rPr lang="ru-RU" sz="2000" dirty="0" smtClean="0"/>
              <a:t>)</a:t>
            </a:r>
            <a:endParaRPr lang="ru-RU" sz="2000" dirty="0" smtClean="0"/>
          </a:p>
          <a:p>
            <a:r>
              <a:rPr lang="ru-RU" sz="2000" dirty="0" smtClean="0"/>
              <a:t>-младший </a:t>
            </a:r>
            <a:r>
              <a:rPr lang="ru-RU" sz="2000" dirty="0" smtClean="0"/>
              <a:t>дошкольный возраст (3-4 года</a:t>
            </a:r>
            <a:r>
              <a:rPr lang="ru-RU" sz="2000" dirty="0" smtClean="0"/>
              <a:t>)</a:t>
            </a:r>
            <a:endParaRPr lang="ru-RU" sz="2000" dirty="0" smtClean="0"/>
          </a:p>
          <a:p>
            <a:r>
              <a:rPr lang="ru-RU" sz="2000" dirty="0" smtClean="0"/>
              <a:t>-средний дошкольный возраст (4-5 лет</a:t>
            </a:r>
            <a:r>
              <a:rPr lang="ru-RU" sz="2000" dirty="0" smtClean="0"/>
              <a:t>)</a:t>
            </a:r>
            <a:endParaRPr lang="ru-RU" sz="2000" dirty="0" smtClean="0"/>
          </a:p>
          <a:p>
            <a:r>
              <a:rPr lang="ru-RU" sz="2000" dirty="0" smtClean="0"/>
              <a:t>-старший дошкольный возраст (5-6 лет</a:t>
            </a:r>
            <a:r>
              <a:rPr lang="ru-RU" sz="2000" dirty="0" smtClean="0"/>
              <a:t>)</a:t>
            </a:r>
            <a:endParaRPr lang="ru-RU" sz="2000" dirty="0" smtClean="0"/>
          </a:p>
          <a:p>
            <a:pPr marL="285750" indent="-285750">
              <a:buFontTx/>
              <a:buChar char="-"/>
            </a:pPr>
            <a:r>
              <a:rPr lang="ru-RU" sz="2000" dirty="0" smtClean="0"/>
              <a:t>ребенок на пороге школы (6-7 лет) </a:t>
            </a:r>
            <a:endParaRPr lang="ru-RU" dirty="0" smtClean="0"/>
          </a:p>
          <a:p>
            <a:r>
              <a:rPr lang="ru-RU" dirty="0" smtClean="0"/>
              <a:t>Программа учитывает индивидуальные потребности ребенка, связанные с его жизненной ситуацией и состоянием здоровья, определяющие особые условия получения им образования , индивидуальные потребности отдельных категорий детей, в том числе с ограниченными возможностями здоровья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956" y="5169551"/>
            <a:ext cx="1968500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520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706090"/>
          </a:xfrm>
        </p:spPr>
        <p:txBody>
          <a:bodyPr/>
          <a:lstStyle/>
          <a:p>
            <a:r>
              <a:rPr lang="ru-RU" sz="2400" b="1" dirty="0" smtClean="0"/>
              <a:t>Задачи реализации программы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19256" cy="4209331"/>
          </a:xfrm>
        </p:spPr>
        <p:txBody>
          <a:bodyPr>
            <a:noAutofit/>
          </a:bodyPr>
          <a:lstStyle/>
          <a:p>
            <a:r>
              <a:rPr lang="ru-RU" sz="1200" dirty="0" smtClean="0"/>
              <a:t>1. способствовать охране и укреплению физического и психического здоровья детей, их эмоционального        благополучия;</a:t>
            </a:r>
          </a:p>
          <a:p>
            <a:r>
              <a:rPr lang="ru-RU" sz="1200" dirty="0" smtClean="0"/>
              <a:t>  2. способствовать обеспечению равных возможностей для полноценного развития каждого ребенка в период дошкольного детства независимо от пола, нации, языка, социального статуса, психофизиологических и других особенностей; </a:t>
            </a:r>
          </a:p>
          <a:p>
            <a:r>
              <a:rPr lang="ru-RU" sz="1200" dirty="0" smtClean="0"/>
              <a:t>  3. создать благоприятные условия развития детей в соответствии с их возрастными и индивидуальными особенностями   развития и творческого потенциала каждого ребенка как субъекта отношений с другими детьми, взрослыми и миром;</a:t>
            </a:r>
          </a:p>
          <a:p>
            <a:r>
              <a:rPr lang="ru-RU" sz="1200" dirty="0" smtClean="0"/>
              <a:t>  4. способствовать объединению обучения и воспитания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  </a:r>
          </a:p>
          <a:p>
            <a:r>
              <a:rPr lang="ru-RU" sz="1200" dirty="0" smtClean="0"/>
              <a:t>  5. способствовать формированию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</a:t>
            </a:r>
          </a:p>
          <a:p>
            <a:r>
              <a:rPr lang="ru-RU" sz="1200" dirty="0" smtClean="0"/>
              <a:t>  6. обеспечить вариативность и разнообразие содержания образования, 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</a:t>
            </a:r>
          </a:p>
          <a:p>
            <a:r>
              <a:rPr lang="ru-RU" sz="1200" dirty="0" smtClean="0"/>
              <a:t>  7. способствовать формированию социокультурной среды,</a:t>
            </a:r>
          </a:p>
          <a:p>
            <a:r>
              <a:rPr lang="ru-RU" sz="1200" dirty="0" smtClean="0"/>
              <a:t>соответствующей возрастным, индивидуальным, зрительным, психологическим и физиологическим  особенностям детей;</a:t>
            </a:r>
          </a:p>
          <a:p>
            <a:r>
              <a:rPr lang="ru-RU" sz="1200" dirty="0" smtClean="0"/>
              <a:t>  8. обеспечить реализацию содержания программ и технологий по пяти основным направлениям развития детей на основе комплексно-тематического принципа построения образовательного процесса, принципа интеграции, с учетом системно- </a:t>
            </a:r>
            <a:r>
              <a:rPr lang="ru-RU" sz="1200" dirty="0" err="1" smtClean="0"/>
              <a:t>деятельностного</a:t>
            </a:r>
            <a:r>
              <a:rPr lang="ru-RU" sz="1200" dirty="0" smtClean="0"/>
              <a:t> подхода.</a:t>
            </a:r>
          </a:p>
          <a:p>
            <a:r>
              <a:rPr lang="ru-RU" sz="1200" dirty="0" smtClean="0"/>
              <a:t>  9. обеспечить психолого-педагогическую поддержку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28962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Образовательные области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400" b="1" dirty="0" smtClean="0"/>
              <a:t>Социально-коммуникативное развитие </a:t>
            </a:r>
            <a:r>
              <a:rPr lang="ru-RU" sz="1400" dirty="0" smtClean="0"/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sz="1400" dirty="0" err="1" smtClean="0"/>
              <a:t>саморегуляции</a:t>
            </a:r>
            <a:r>
              <a:rPr lang="ru-RU" sz="1400" dirty="0" smtClean="0"/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pPr marL="0" indent="0">
              <a:buNone/>
            </a:pPr>
            <a:r>
              <a:rPr lang="ru-RU" sz="1400" b="1" dirty="0" smtClean="0"/>
              <a:t>Познавательное развитие </a:t>
            </a:r>
            <a:r>
              <a:rPr lang="ru-RU" sz="1400" dirty="0" smtClean="0"/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</a:t>
            </a:r>
            <a:r>
              <a:rPr lang="ru-RU" sz="1400" dirty="0" err="1" smtClean="0"/>
              <a:t>свойсвах</a:t>
            </a:r>
            <a:r>
              <a:rPr lang="ru-RU" sz="1400" dirty="0" smtClean="0"/>
              <a:t>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pPr marL="0" indent="0">
              <a:buNone/>
            </a:pPr>
            <a:r>
              <a:rPr lang="ru-RU" sz="1400" b="1" dirty="0" smtClean="0"/>
              <a:t>Речевое развитие </a:t>
            </a:r>
            <a:r>
              <a:rPr lang="ru-RU" sz="1400" dirty="0" smtClean="0"/>
              <a:t>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грамот.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1862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85698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Художественно-эстетическое развитие </a:t>
            </a:r>
            <a:r>
              <a:rPr lang="ru-RU" sz="1400" dirty="0" smtClean="0"/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r>
              <a:rPr lang="ru-RU" sz="1400" b="1" dirty="0" smtClean="0"/>
              <a:t>Физическое развитие </a:t>
            </a:r>
            <a:r>
              <a:rPr lang="ru-RU" sz="1400" dirty="0" smtClean="0"/>
              <a:t>включает</a:t>
            </a:r>
            <a:r>
              <a:rPr lang="ru-RU" sz="1400" b="1" dirty="0" smtClean="0"/>
              <a:t> </a:t>
            </a:r>
            <a:r>
              <a:rPr lang="ru-RU" sz="1400" dirty="0" smtClean="0"/>
              <a:t>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sz="1400" dirty="0" err="1" smtClean="0"/>
              <a:t>саморегуляции</a:t>
            </a:r>
            <a:r>
              <a:rPr lang="ru-RU" sz="1400" dirty="0" smtClean="0"/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17479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1772816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Цель: проектирование социальных ситуаций развития ребенка и развивающей предметно-пространственной среды, обеспечивающих позитивную социализацию, мотивацию и поддержку индивидуальности детей через общение, игру, познавательно-исследовательскую деятельность и другие формы активности.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990310"/>
              </p:ext>
            </p:extLst>
          </p:nvPr>
        </p:nvGraphicFramePr>
        <p:xfrm>
          <a:off x="431363" y="4581128"/>
          <a:ext cx="1476341" cy="707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6341"/>
              </a:tblGrid>
              <a:tr h="144016">
                <a:tc>
                  <a:txBody>
                    <a:bodyPr/>
                    <a:lstStyle/>
                    <a:p>
                      <a:pPr marR="120650"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Социально-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</a:tr>
              <a:tr h="331407">
                <a:tc>
                  <a:txBody>
                    <a:bodyPr/>
                    <a:lstStyle/>
                    <a:p>
                      <a:pPr marR="13335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коммуникативное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</a:tr>
              <a:tr h="177800">
                <a:tc>
                  <a:txBody>
                    <a:bodyPr/>
                    <a:lstStyle/>
                    <a:p>
                      <a:pPr marR="133350" algn="ctr">
                        <a:lnSpc>
                          <a:spcPts val="1435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развитие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940055"/>
              </p:ext>
            </p:extLst>
          </p:nvPr>
        </p:nvGraphicFramePr>
        <p:xfrm>
          <a:off x="2123728" y="4581129"/>
          <a:ext cx="1584176" cy="720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176"/>
              </a:tblGrid>
              <a:tr h="525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Познавательное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</a:tr>
              <a:tr h="194536"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развитие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749054"/>
              </p:ext>
            </p:extLst>
          </p:nvPr>
        </p:nvGraphicFramePr>
        <p:xfrm>
          <a:off x="3851920" y="4581128"/>
          <a:ext cx="1440160" cy="7200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/>
              </a:tblGrid>
              <a:tr h="480053">
                <a:tc>
                  <a:txBody>
                    <a:bodyPr/>
                    <a:lstStyle/>
                    <a:p>
                      <a:pPr marL="215900"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Речевое развитие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</a:tr>
              <a:tr h="240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5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911404"/>
              </p:ext>
            </p:extLst>
          </p:nvPr>
        </p:nvGraphicFramePr>
        <p:xfrm>
          <a:off x="5580112" y="4581128"/>
          <a:ext cx="1512168" cy="720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/>
              </a:tblGrid>
              <a:tr h="3795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Физическое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</a:tr>
              <a:tr h="340579"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развитие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884665"/>
              </p:ext>
            </p:extLst>
          </p:nvPr>
        </p:nvGraphicFramePr>
        <p:xfrm>
          <a:off x="7236296" y="4581128"/>
          <a:ext cx="1440160" cy="7200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/>
              </a:tblGrid>
              <a:tr h="263104">
                <a:tc>
                  <a:txBody>
                    <a:bodyPr/>
                    <a:lstStyle/>
                    <a:p>
                      <a:pPr marL="247650"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Художественно-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</a:tr>
              <a:tr h="220856">
                <a:tc>
                  <a:txBody>
                    <a:bodyPr/>
                    <a:lstStyle/>
                    <a:p>
                      <a:pPr marL="23495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эстетическое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</a:tr>
              <a:tr h="236119">
                <a:tc>
                  <a:txBody>
                    <a:bodyPr/>
                    <a:lstStyle/>
                    <a:p>
                      <a:pPr marL="247650" algn="ctr">
                        <a:lnSpc>
                          <a:spcPts val="1435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развитие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Модель  Образовательной программы ГБДОУ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482453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14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детская  презентации</Template>
  <TotalTime>272</TotalTime>
  <Words>1875</Words>
  <Application>Microsoft Office PowerPoint</Application>
  <PresentationFormat>Экран (4:3)</PresentationFormat>
  <Paragraphs>241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лица</vt:lpstr>
      <vt:lpstr>           Краткая  ПРЕЗЕНТАЦИЯ ОСНОВНОЙ ОБРАЗОВАТЕЛЬНОЙ ПРОГРАММЫ ГБДОУ д/с № 52 Красносельского района Санкт-Петербурга  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реализации программы</vt:lpstr>
      <vt:lpstr>Образовательные области</vt:lpstr>
      <vt:lpstr>Презентация PowerPoint</vt:lpstr>
      <vt:lpstr>Модель  Образовательной программы ГБДОУ</vt:lpstr>
      <vt:lpstr>Содержание Образовательных областей  зависит от возрастных и индивидуальных  особенностей детей, определяется  целями и задачами программы и реализуется в различных видах деятельности. </vt:lpstr>
      <vt:lpstr>Условия реализации программы</vt:lpstr>
      <vt:lpstr>Целевые ориентиры на этапе завершения дошкольного образования</vt:lpstr>
      <vt:lpstr>Обязательная часть образовательной программы</vt:lpstr>
      <vt:lpstr>Коррекционно-развивающее развитие детей в ДОУ</vt:lpstr>
      <vt:lpstr>Модель сопровождения детей с ОВЗ</vt:lpstr>
      <vt:lpstr>Условия эффективности коррекционной работы</vt:lpstr>
      <vt:lpstr>Вариативна часть образовательной программы</vt:lpstr>
      <vt:lpstr>Работа с родителями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ОСНОВНОЙ ОБРАЗОВАТЕЛЬНОЙ ПРОГРАММЫ ГБДОУ</dc:title>
  <dc:creator>1</dc:creator>
  <cp:lastModifiedBy>1</cp:lastModifiedBy>
  <cp:revision>42</cp:revision>
  <dcterms:created xsi:type="dcterms:W3CDTF">2018-10-19T08:14:43Z</dcterms:created>
  <dcterms:modified xsi:type="dcterms:W3CDTF">2018-10-22T04:39:27Z</dcterms:modified>
</cp:coreProperties>
</file>